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45" r:id="rId3"/>
    <p:sldId id="2747" r:id="rId5"/>
    <p:sldId id="2803" r:id="rId6"/>
    <p:sldId id="2802" r:id="rId7"/>
    <p:sldId id="2804" r:id="rId8"/>
    <p:sldId id="2805" r:id="rId9"/>
    <p:sldId id="2806" r:id="rId10"/>
    <p:sldId id="2807" r:id="rId11"/>
    <p:sldId id="2808" r:id="rId12"/>
    <p:sldId id="2809" r:id="rId13"/>
    <p:sldId id="2810" r:id="rId14"/>
    <p:sldId id="2811" r:id="rId15"/>
    <p:sldId id="2812" r:id="rId16"/>
    <p:sldId id="2813" r:id="rId17"/>
    <p:sldId id="2814" r:id="rId18"/>
    <p:sldId id="2822" r:id="rId19"/>
    <p:sldId id="2823" r:id="rId20"/>
    <p:sldId id="2815" r:id="rId21"/>
    <p:sldId id="2816" r:id="rId22"/>
    <p:sldId id="2780" r:id="rId23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79425" lvl="1" indent="-1365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62025" lvl="2" indent="-2762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443355" lvl="3" indent="-4146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925955" lvl="4" indent="-5543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5543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5543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5543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5543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B5FD1"/>
    <a:srgbClr val="FFFFFF"/>
    <a:srgbClr val="FBBF09"/>
    <a:srgbClr val="EF4232"/>
    <a:srgbClr val="03A9F0"/>
    <a:srgbClr val="FABCA8"/>
    <a:srgbClr val="57562F"/>
    <a:srgbClr val="BFBFBF"/>
    <a:srgbClr val="212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189"/>
    <p:restoredTop sz="92986"/>
  </p:normalViewPr>
  <p:slideViewPr>
    <p:cSldViewPr showGuides="1">
      <p:cViewPr>
        <p:scale>
          <a:sx n="100" d="100"/>
          <a:sy n="100" d="100"/>
        </p:scale>
        <p:origin x="-504" y="-792"/>
      </p:cViewPr>
      <p:guideLst>
        <p:guide orient="horz" pos="298"/>
        <p:guide orient="horz" pos="2952"/>
        <p:guide pos="2842"/>
        <p:guide pos="364"/>
        <p:guide pos="5419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0CCF2B-C92E-4A95-8DBC-70676C0F7B6C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6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45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74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163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53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743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7033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1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1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1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1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24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624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noProof="1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9F228A-517D-4561-B57F-4A272D1AF415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649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49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49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49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49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defTabSz="650240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defTabSz="650240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defTabSz="650240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defTabSz="650240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61925" indent="-161925" algn="l" defTabSz="649605" rtl="0" eaLnBrk="0" fontAlgn="base" hangingPunct="0">
        <a:lnSpc>
          <a:spcPct val="90000"/>
        </a:lnSpc>
        <a:spcBef>
          <a:spcPct val="19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1925" algn="l" defTabSz="649605" rtl="0" eaLnBrk="0" fontAlgn="base" hangingPunct="0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1925" algn="l" defTabSz="649605" rtl="0" eaLnBrk="0" fontAlgn="base" hangingPunct="0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38555" indent="-161925" algn="l" defTabSz="649605" rtl="0" eaLnBrk="0" fontAlgn="base" hangingPunct="0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61925" algn="l" defTabSz="649605" rtl="0" eaLnBrk="0" fontAlgn="base" hangingPunct="0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915" indent="-162560" algn="l" defTabSz="65024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623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59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36512" y="1306513"/>
            <a:ext cx="9180513" cy="20970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-26035" y="1642745"/>
            <a:ext cx="9180195" cy="13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strike="noStrike" kern="1200" cap="all" spc="0" normalizeH="0" baseline="0" noProof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重庆市诉讼财产保全（担保）</a:t>
            </a:r>
            <a:endParaRPr kumimoji="0" lang="zh-CN" altLang="en-US" sz="4000" b="1" i="0" strike="noStrike" kern="1200" cap="all" spc="0" normalizeH="0" baseline="0" noProof="1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strike="noStrike" kern="1200" cap="all" spc="0" normalizeH="0" baseline="0" noProof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网上保全（易诉）操作流程</a:t>
            </a:r>
            <a:endParaRPr kumimoji="0" lang="zh-CN" altLang="en-US" sz="4000" b="1" i="0" strike="noStrike" kern="1200" cap="all" spc="0" normalizeH="0" baseline="0" noProof="1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26987" y="3665538"/>
            <a:ext cx="91360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noProof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华安财产保险股份有限公司重庆分公司</a:t>
            </a:r>
            <a:endParaRPr lang="zh-CN" altLang="en-US" sz="2400" b="1" noProof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46063"/>
            <a:ext cx="3757613" cy="582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427618" y="469265"/>
            <a:ext cx="8074397" cy="506730"/>
            <a:chOff x="540" y="1109"/>
            <a:chExt cx="12560" cy="798"/>
          </a:xfrm>
        </p:grpSpPr>
        <p:sp>
          <p:nvSpPr>
            <p:cNvPr id="9" name="文本框 8"/>
            <p:cNvSpPr txBox="1"/>
            <p:nvPr/>
          </p:nvSpPr>
          <p:spPr>
            <a:xfrm>
              <a:off x="540" y="1238"/>
              <a:ext cx="1551" cy="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第七步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74" y="1109"/>
              <a:ext cx="10926" cy="798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按实际情况录入下列信息</a:t>
              </a:r>
              <a:endParaRPr lang="zh-CN" altLang="en-US" u="sng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5" y="1125220"/>
            <a:ext cx="8255000" cy="3303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509905" y="1336040"/>
            <a:ext cx="7821930" cy="2197735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799455" y="2816860"/>
            <a:ext cx="2595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B5FD1"/>
                </a:solidFill>
              </a:rPr>
              <a:t>信息录入后，点击添加代理人信息</a:t>
            </a:r>
            <a:endParaRPr lang="zh-CN" altLang="en-US" b="1">
              <a:solidFill>
                <a:srgbClr val="0B5FD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60" y="29210"/>
            <a:ext cx="4403090" cy="5085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组合 7"/>
          <p:cNvGrpSpPr/>
          <p:nvPr/>
        </p:nvGrpSpPr>
        <p:grpSpPr>
          <a:xfrm>
            <a:off x="418409" y="2454275"/>
            <a:ext cx="3357416" cy="922020"/>
            <a:chOff x="362" y="1528"/>
            <a:chExt cx="12437" cy="1452"/>
          </a:xfrm>
        </p:grpSpPr>
        <p:sp>
          <p:nvSpPr>
            <p:cNvPr id="9" name="文本框 8"/>
            <p:cNvSpPr txBox="1"/>
            <p:nvPr/>
          </p:nvSpPr>
          <p:spPr>
            <a:xfrm>
              <a:off x="362" y="1528"/>
              <a:ext cx="2204" cy="145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第八步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990" y="1855"/>
              <a:ext cx="9809" cy="798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分别对应上传相关资料</a:t>
              </a:r>
              <a:endParaRPr lang="zh-CN" altLang="en-US" u="sng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492087" y="869315"/>
            <a:ext cx="1333721" cy="3830955"/>
            <a:chOff x="351" y="1190"/>
            <a:chExt cx="5889" cy="6033"/>
          </a:xfrm>
        </p:grpSpPr>
        <p:sp>
          <p:nvSpPr>
            <p:cNvPr id="9" name="文本框 8"/>
            <p:cNvSpPr txBox="1"/>
            <p:nvPr/>
          </p:nvSpPr>
          <p:spPr>
            <a:xfrm>
              <a:off x="351" y="3223"/>
              <a:ext cx="1551" cy="145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第九步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219" y="1190"/>
              <a:ext cx="4021" cy="6033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选择</a:t>
              </a:r>
              <a:r>
                <a:rPr lang="en-US" altLang="zh-CN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华安财产保险重庆分公司</a:t>
              </a:r>
              <a:r>
                <a:rPr lang="en-US" altLang="zh-CN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，然后直接点击</a:t>
              </a:r>
              <a:r>
                <a:rPr lang="en-US" altLang="zh-CN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提交</a:t>
              </a:r>
              <a:r>
                <a:rPr lang="en-US" altLang="zh-CN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endParaRPr lang="en-US" altLang="zh-CN" u="sng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20" y="473075"/>
            <a:ext cx="6990715" cy="4512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1986915" y="3067685"/>
            <a:ext cx="3345815" cy="384175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55845" y="4622165"/>
            <a:ext cx="1123950" cy="384175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929380" y="930275"/>
            <a:ext cx="967740" cy="342265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420370" y="2025650"/>
            <a:ext cx="8315960" cy="1676400"/>
            <a:chOff x="662" y="3190"/>
            <a:chExt cx="13096" cy="2640"/>
          </a:xfrm>
        </p:grpSpPr>
        <p:graphicFrame>
          <p:nvGraphicFramePr>
            <p:cNvPr id="3" name="对象 2"/>
            <p:cNvGraphicFramePr/>
            <p:nvPr/>
          </p:nvGraphicFramePr>
          <p:xfrm>
            <a:off x="662" y="3240"/>
            <a:ext cx="12900" cy="2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2" imgW="9124950" imgH="1819275" progId="Paint.Picture">
                    <p:embed/>
                  </p:oleObj>
                </mc:Choice>
                <mc:Fallback>
                  <p:oleObj name="" r:id="rId2" imgW="9124950" imgH="1819275" progId="Paint.Picture">
                    <p:embed/>
                    <p:pic>
                      <p:nvPicPr>
                        <p:cNvPr id="0" name="图片 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62" y="3240"/>
                          <a:ext cx="12900" cy="2590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/>
            <p:cNvSpPr/>
            <p:nvPr/>
          </p:nvSpPr>
          <p:spPr>
            <a:xfrm flipH="1">
              <a:off x="12274" y="3190"/>
              <a:ext cx="1485" cy="1095"/>
            </a:xfrm>
            <a:prstGeom prst="rect">
              <a:avLst/>
            </a:prstGeom>
            <a:noFill/>
            <a:ln>
              <a:solidFill>
                <a:srgbClr val="EF4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73527" y="773430"/>
            <a:ext cx="7051817" cy="922020"/>
            <a:chOff x="966" y="1378"/>
            <a:chExt cx="4799" cy="1452"/>
          </a:xfrm>
        </p:grpSpPr>
        <p:sp>
          <p:nvSpPr>
            <p:cNvPr id="9" name="文本框 8"/>
            <p:cNvSpPr txBox="1"/>
            <p:nvPr/>
          </p:nvSpPr>
          <p:spPr>
            <a:xfrm>
              <a:off x="966" y="1826"/>
              <a:ext cx="748" cy="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第九步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44" y="1378"/>
              <a:ext cx="4021" cy="1452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提交成功后，显示</a:t>
              </a:r>
              <a:r>
                <a:rPr lang="en-US" altLang="zh-CN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待保险公司审核</a:t>
              </a:r>
              <a:r>
                <a:rPr lang="en-US" altLang="zh-CN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，需等待</a:t>
              </a:r>
              <a:r>
                <a:rPr lang="en-US" altLang="zh-CN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保险公司</a:t>
              </a:r>
              <a:r>
                <a:rPr lang="en-US" altLang="zh-CN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审核</a:t>
              </a:r>
              <a:endParaRPr lang="zh-CN" altLang="en-US" u="sng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20370" y="565150"/>
            <a:ext cx="818324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三、缴费流程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、缴费按钮：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保险公司审核通过后，易诉平台显示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保险公司审核已通过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，同时出现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交费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客户点击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交费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按钮，完成交费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9885" y="1974215"/>
            <a:ext cx="8448040" cy="1727835"/>
            <a:chOff x="551" y="2996"/>
            <a:chExt cx="13304" cy="272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" y="3035"/>
              <a:ext cx="13035" cy="268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矩形 13"/>
            <p:cNvSpPr/>
            <p:nvPr/>
          </p:nvSpPr>
          <p:spPr>
            <a:xfrm flipH="1">
              <a:off x="12370" y="2996"/>
              <a:ext cx="1485" cy="109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5653" y="4835"/>
              <a:ext cx="1108" cy="5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20370" y="565150"/>
            <a:ext cx="81832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、直接交费：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扫码支付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信用卡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储蓄卡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支付，根据提示完成支付。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（注意：该种支付方式发票类型仅为普票或电子发票）</a:t>
            </a:r>
            <a:endParaRPr lang="zh-CN" altLang="en-US" b="1" u="sng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635635" y="1616075"/>
          <a:ext cx="7665085" cy="278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8096250" imgH="3343275" progId="Paint.Picture">
                  <p:embed/>
                </p:oleObj>
              </mc:Choice>
              <mc:Fallback>
                <p:oleObj name="" r:id="rId2" imgW="8096250" imgH="33432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5635" y="1616075"/>
                        <a:ext cx="7665085" cy="278193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对象 7"/>
          <p:cNvGraphicFramePr/>
          <p:nvPr/>
        </p:nvGraphicFramePr>
        <p:xfrm>
          <a:off x="416560" y="1052195"/>
          <a:ext cx="8191500" cy="367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" imgW="10934700" imgH="5257800" progId="Paint.Picture">
                  <p:embed/>
                </p:oleObj>
              </mc:Choice>
              <mc:Fallback>
                <p:oleObj name="" r:id="rId2" imgW="10934700" imgH="52578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6560" y="1052195"/>
                        <a:ext cx="8191500" cy="367792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71195" y="683895"/>
            <a:ext cx="5340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支付后，系统提示该界面，则显示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交费</a:t>
            </a: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成功。</a:t>
            </a:r>
            <a:endParaRPr lang="zh-CN" altLang="en-US" b="1" u="sng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20370" y="612140"/>
            <a:ext cx="8187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随后，易诉平台诉讼保全列表显示</a:t>
            </a:r>
            <a:r>
              <a:rPr lang="en-US" altLang="zh-CN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法院待审核</a:t>
            </a:r>
            <a:r>
              <a:rPr lang="en-US" altLang="zh-CN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界面，则表示诉讼保全担保成功，等待法院审核（法院审核时间不定）。</a:t>
            </a:r>
            <a:endParaRPr lang="zh-CN" altLang="en-US" u="sng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0370" y="1616075"/>
            <a:ext cx="8282940" cy="2357120"/>
            <a:chOff x="662" y="2093"/>
            <a:chExt cx="13044" cy="3712"/>
          </a:xfrm>
        </p:grpSpPr>
        <p:graphicFrame>
          <p:nvGraphicFramePr>
            <p:cNvPr id="6" name="对象 5"/>
            <p:cNvGraphicFramePr/>
            <p:nvPr/>
          </p:nvGraphicFramePr>
          <p:xfrm>
            <a:off x="662" y="2093"/>
            <a:ext cx="12900" cy="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2" imgW="11001375" imgH="2895600" progId="Paint.Picture">
                    <p:embed/>
                  </p:oleObj>
                </mc:Choice>
                <mc:Fallback>
                  <p:oleObj name="" r:id="rId2" imgW="11001375" imgH="2895600" progId="Paint.Picture">
                    <p:embed/>
                    <p:pic>
                      <p:nvPicPr>
                        <p:cNvPr id="0" name="图片 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62" y="2093"/>
                          <a:ext cx="12900" cy="3712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/>
            <p:cNvSpPr/>
            <p:nvPr/>
          </p:nvSpPr>
          <p:spPr>
            <a:xfrm flipH="1">
              <a:off x="12222" y="2900"/>
              <a:ext cx="1485" cy="1259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20370" y="565150"/>
            <a:ext cx="818324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、对公交费（保费支付给华安保险账户）：</a:t>
            </a:r>
            <a:endParaRPr lang="zh-CN" altLang="en-US" b="1" u="sng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u="sng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第一步：请首先联系华安保险经办人员。</a:t>
            </a:r>
            <a:endParaRPr lang="zh-CN" altLang="en-US" b="1" u="sng">
              <a:solidFill>
                <a:schemeClr val="tx1"/>
              </a:solidFill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u="sng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第二步：将交费页面的</a:t>
            </a:r>
            <a:r>
              <a:rPr lang="en-US" altLang="zh-CN" b="1" u="sng">
                <a:solidFill>
                  <a:srgbClr val="C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b="1" u="sng">
                <a:solidFill>
                  <a:srgbClr val="C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支付号（共</a:t>
            </a:r>
            <a:r>
              <a:rPr lang="en-US" altLang="zh-CN" b="1" u="sng">
                <a:solidFill>
                  <a:srgbClr val="C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b="1" u="sng">
                <a:solidFill>
                  <a:srgbClr val="C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位）</a:t>
            </a:r>
            <a:r>
              <a:rPr lang="en-US" altLang="zh-CN" b="1" u="sng">
                <a:solidFill>
                  <a:srgbClr val="C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b="1" u="sng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，发送华安保险经办人员。</a:t>
            </a:r>
            <a:endParaRPr lang="zh-CN" altLang="en-US" b="1" u="sng">
              <a:solidFill>
                <a:schemeClr val="tx1"/>
              </a:solidFill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直接交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871345"/>
            <a:ext cx="6642735" cy="31572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20370" y="565150"/>
            <a:ext cx="818324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u="sng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第三步：等待华安保险工作人员处理（一般约</a:t>
            </a:r>
            <a:r>
              <a:rPr lang="en-US" altLang="zh-CN" u="sng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u="sng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分钟）。</a:t>
            </a:r>
            <a:endParaRPr lang="zh-CN" altLang="en-US" u="sng">
              <a:solidFill>
                <a:schemeClr val="tx1"/>
              </a:solidFill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u="sng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第四步：缴费成功，</a:t>
            </a:r>
            <a:r>
              <a: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易诉平台诉讼保全列表显示</a:t>
            </a:r>
            <a:r>
              <a:rPr lang="en-US" altLang="zh-CN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zh-CN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法院待审核</a:t>
            </a:r>
            <a:r>
              <a:rPr lang="en-US" altLang="zh-CN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界面，诉讼保全担保成功，等待法院审核。</a:t>
            </a:r>
            <a:endParaRPr lang="zh-CN" altLang="en-US" b="1" u="sng">
              <a:solidFill>
                <a:schemeClr val="tx1"/>
              </a:solidFill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0370" y="2046605"/>
            <a:ext cx="8282940" cy="2357120"/>
            <a:chOff x="662" y="2093"/>
            <a:chExt cx="13044" cy="3712"/>
          </a:xfrm>
        </p:grpSpPr>
        <p:graphicFrame>
          <p:nvGraphicFramePr>
            <p:cNvPr id="6" name="对象 5"/>
            <p:cNvGraphicFramePr/>
            <p:nvPr/>
          </p:nvGraphicFramePr>
          <p:xfrm>
            <a:off x="662" y="2093"/>
            <a:ext cx="12900" cy="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2" imgW="11001375" imgH="2895600" progId="Paint.Picture">
                    <p:embed/>
                  </p:oleObj>
                </mc:Choice>
                <mc:Fallback>
                  <p:oleObj name="" r:id="rId2" imgW="11001375" imgH="2895600" progId="Paint.Picture">
                    <p:embed/>
                    <p:pic>
                      <p:nvPicPr>
                        <p:cNvPr id="0" name="图片 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62" y="2093"/>
                          <a:ext cx="12900" cy="3712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/>
            <p:cNvSpPr/>
            <p:nvPr/>
          </p:nvSpPr>
          <p:spPr>
            <a:xfrm flipH="1">
              <a:off x="12222" y="2900"/>
              <a:ext cx="1485" cy="1259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20370" y="473075"/>
            <a:ext cx="81832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一、网上保全地址及注册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、重庆法院系统网上保全网址：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u="sng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http://www.cqfygzfw.com/dzfy/ssbq/listSsbq.shtml?page=1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、重庆法院系统网上保全账户注册：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）注册对象：可以由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当事人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法律工作者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）注册及登录界面：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98900" y="2604135"/>
            <a:ext cx="2880360" cy="2486660"/>
            <a:chOff x="6140" y="4101"/>
            <a:chExt cx="4536" cy="391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0" y="4101"/>
              <a:ext cx="4536" cy="391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矩形 11"/>
            <p:cNvSpPr/>
            <p:nvPr/>
          </p:nvSpPr>
          <p:spPr>
            <a:xfrm>
              <a:off x="6293" y="4277"/>
              <a:ext cx="4195" cy="31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524125" y="1385888"/>
            <a:ext cx="4351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400" b="1" i="0" u="none" strike="noStrike" kern="1200" cap="all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YOURLOGO</a:t>
            </a:r>
            <a:endParaRPr kumimoji="0" lang="zh-CN" altLang="en-US" sz="3400" b="1" i="0" u="none" strike="noStrike" kern="1200" cap="all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gency FB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155825" y="1839913"/>
            <a:ext cx="48323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100" b="1" i="0" u="none" strike="noStrike" kern="1200" cap="all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感谢聆听，批评指导</a:t>
            </a:r>
            <a:endParaRPr kumimoji="0" lang="en-US" altLang="zh-CN" sz="3100" b="1" i="0" u="none" strike="noStrike" kern="1200" cap="all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all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Thank you to listen to criticism guidance</a:t>
            </a:r>
            <a:endParaRPr kumimoji="0" lang="zh-CN" altLang="en-US" sz="1100" b="0" i="0" u="none" strike="noStrike" kern="1200" cap="all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1443" name="矩形 259"/>
          <p:cNvSpPr/>
          <p:nvPr/>
        </p:nvSpPr>
        <p:spPr>
          <a:xfrm>
            <a:off x="2662238" y="2652713"/>
            <a:ext cx="3819525" cy="415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en-US" altLang="en-US" sz="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1444" name="Freeform 6"/>
          <p:cNvSpPr/>
          <p:nvPr/>
        </p:nvSpPr>
        <p:spPr>
          <a:xfrm>
            <a:off x="0" y="3838575"/>
            <a:ext cx="9144000" cy="13049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291915"/>
              </a:cxn>
              <a:cxn ang="0">
                <a:pos x="2147483647" y="2291915"/>
              </a:cxn>
              <a:cxn ang="0">
                <a:pos x="2147483647" y="4583830"/>
              </a:cxn>
              <a:cxn ang="0">
                <a:pos x="2147483647" y="6875745"/>
              </a:cxn>
              <a:cxn ang="0">
                <a:pos x="2147483647" y="8021167"/>
              </a:cxn>
              <a:cxn ang="0">
                <a:pos x="2147483647" y="12604997"/>
              </a:cxn>
              <a:cxn ang="0">
                <a:pos x="2147483647" y="16043405"/>
              </a:cxn>
              <a:cxn ang="0">
                <a:pos x="2147483647" y="22919150"/>
              </a:cxn>
              <a:cxn ang="0">
                <a:pos x="2147483647" y="36670641"/>
              </a:cxn>
              <a:cxn ang="0">
                <a:pos x="2147483647" y="52712975"/>
              </a:cxn>
              <a:cxn ang="0">
                <a:pos x="2147483647" y="72194788"/>
              </a:cxn>
              <a:cxn ang="0">
                <a:pos x="2147483647" y="96259361"/>
              </a:cxn>
              <a:cxn ang="0">
                <a:pos x="2147483647" y="122615849"/>
              </a:cxn>
              <a:cxn ang="0">
                <a:pos x="2147483647" y="150118829"/>
              </a:cxn>
              <a:cxn ang="0">
                <a:pos x="2147483647" y="179913724"/>
              </a:cxn>
              <a:cxn ang="0">
                <a:pos x="2147483647" y="211999464"/>
              </a:cxn>
              <a:cxn ang="0">
                <a:pos x="2147483647" y="244086275"/>
              </a:cxn>
              <a:cxn ang="0">
                <a:pos x="2147483647" y="276173085"/>
              </a:cxn>
              <a:cxn ang="0">
                <a:pos x="2147483647" y="308258825"/>
              </a:cxn>
              <a:cxn ang="0">
                <a:pos x="2147483647" y="338053721"/>
              </a:cxn>
              <a:cxn ang="0">
                <a:pos x="2147483647" y="365556701"/>
              </a:cxn>
              <a:cxn ang="0">
                <a:pos x="2147483647" y="338053721"/>
              </a:cxn>
              <a:cxn ang="0">
                <a:pos x="2147483647" y="308258825"/>
              </a:cxn>
              <a:cxn ang="0">
                <a:pos x="2147483647" y="276173085"/>
              </a:cxn>
              <a:cxn ang="0">
                <a:pos x="2147483647" y="244086275"/>
              </a:cxn>
              <a:cxn ang="0">
                <a:pos x="2147483647" y="211999464"/>
              </a:cxn>
              <a:cxn ang="0">
                <a:pos x="2147483647" y="179913724"/>
              </a:cxn>
              <a:cxn ang="0">
                <a:pos x="2147483647" y="150118829"/>
              </a:cxn>
              <a:cxn ang="0">
                <a:pos x="2147483647" y="122615849"/>
              </a:cxn>
              <a:cxn ang="0">
                <a:pos x="2147483647" y="96259361"/>
              </a:cxn>
              <a:cxn ang="0">
                <a:pos x="2147483647" y="72194788"/>
              </a:cxn>
              <a:cxn ang="0">
                <a:pos x="2147483647" y="52712975"/>
              </a:cxn>
              <a:cxn ang="0">
                <a:pos x="2147483647" y="36670641"/>
              </a:cxn>
              <a:cxn ang="0">
                <a:pos x="2147483647" y="22919150"/>
              </a:cxn>
              <a:cxn ang="0">
                <a:pos x="2147483647" y="16043405"/>
              </a:cxn>
              <a:cxn ang="0">
                <a:pos x="2147483647" y="12604997"/>
              </a:cxn>
              <a:cxn ang="0">
                <a:pos x="2147483647" y="8021167"/>
              </a:cxn>
              <a:cxn ang="0">
                <a:pos x="2147483647" y="6875745"/>
              </a:cxn>
              <a:cxn ang="0">
                <a:pos x="2147483647" y="4583830"/>
              </a:cxn>
              <a:cxn ang="0">
                <a:pos x="2147483647" y="2291915"/>
              </a:cxn>
              <a:cxn ang="0">
                <a:pos x="2147483647" y="2291915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291915"/>
              </a:cxn>
              <a:cxn ang="0">
                <a:pos x="2147483647" y="4583830"/>
              </a:cxn>
              <a:cxn ang="0">
                <a:pos x="2147483647" y="6875745"/>
              </a:cxn>
              <a:cxn ang="0">
                <a:pos x="2147483647" y="8021167"/>
              </a:cxn>
              <a:cxn ang="0">
                <a:pos x="2147483647" y="10313082"/>
              </a:cxn>
              <a:cxn ang="0">
                <a:pos x="2147483647" y="1396906690"/>
              </a:cxn>
              <a:cxn ang="0">
                <a:pos x="0" y="1396906690"/>
              </a:cxn>
              <a:cxn ang="0">
                <a:pos x="0" y="10313082"/>
              </a:cxn>
              <a:cxn ang="0">
                <a:pos x="421756175" y="8021167"/>
              </a:cxn>
              <a:cxn ang="0">
                <a:pos x="861514901" y="6875745"/>
              </a:cxn>
              <a:cxn ang="0">
                <a:pos x="1321846826" y="4583830"/>
              </a:cxn>
              <a:cxn ang="0">
                <a:pos x="1810467098" y="2291915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45" name="Freeform 7"/>
          <p:cNvSpPr/>
          <p:nvPr/>
        </p:nvSpPr>
        <p:spPr>
          <a:xfrm>
            <a:off x="0" y="3646488"/>
            <a:ext cx="9144000" cy="4222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292503"/>
              </a:cxn>
              <a:cxn ang="0">
                <a:pos x="2147483647" y="5732865"/>
              </a:cxn>
              <a:cxn ang="0">
                <a:pos x="2147483647" y="12611447"/>
              </a:cxn>
              <a:cxn ang="0">
                <a:pos x="2147483647" y="21783602"/>
              </a:cxn>
              <a:cxn ang="0">
                <a:pos x="2147483647" y="48153283"/>
              </a:cxn>
              <a:cxn ang="0">
                <a:pos x="2147483647" y="89427985"/>
              </a:cxn>
              <a:cxn ang="0">
                <a:pos x="2147483647" y="139874843"/>
              </a:cxn>
              <a:cxn ang="0">
                <a:pos x="2147483647" y="197201353"/>
              </a:cxn>
              <a:cxn ang="0">
                <a:pos x="2147483647" y="257966083"/>
              </a:cxn>
              <a:cxn ang="0">
                <a:pos x="2147483647" y="317585096"/>
              </a:cxn>
              <a:cxn ang="0">
                <a:pos x="2147483647" y="373764820"/>
              </a:cxn>
              <a:cxn ang="0">
                <a:pos x="2147483647" y="317585096"/>
              </a:cxn>
              <a:cxn ang="0">
                <a:pos x="2147483647" y="257966083"/>
              </a:cxn>
              <a:cxn ang="0">
                <a:pos x="2147483647" y="197201353"/>
              </a:cxn>
              <a:cxn ang="0">
                <a:pos x="2147483647" y="139874843"/>
              </a:cxn>
              <a:cxn ang="0">
                <a:pos x="2147483647" y="89427985"/>
              </a:cxn>
              <a:cxn ang="0">
                <a:pos x="2147483647" y="48153283"/>
              </a:cxn>
              <a:cxn ang="0">
                <a:pos x="2147483647" y="21783602"/>
              </a:cxn>
              <a:cxn ang="0">
                <a:pos x="2147483647" y="12611447"/>
              </a:cxn>
              <a:cxn ang="0">
                <a:pos x="2147483647" y="5732865"/>
              </a:cxn>
              <a:cxn ang="0">
                <a:pos x="2147483647" y="2292503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292503"/>
              </a:cxn>
              <a:cxn ang="0">
                <a:pos x="2147483647" y="5732865"/>
              </a:cxn>
              <a:cxn ang="0">
                <a:pos x="2147483647" y="82549404"/>
              </a:cxn>
              <a:cxn ang="0">
                <a:pos x="2147483647" y="80255829"/>
              </a:cxn>
              <a:cxn ang="0">
                <a:pos x="2147483647" y="77963326"/>
              </a:cxn>
              <a:cxn ang="0">
                <a:pos x="2147483647" y="80255829"/>
              </a:cxn>
              <a:cxn ang="0">
                <a:pos x="2147483647" y="82549404"/>
              </a:cxn>
              <a:cxn ang="0">
                <a:pos x="2147483647" y="85988694"/>
              </a:cxn>
              <a:cxn ang="0">
                <a:pos x="2147483647" y="91721560"/>
              </a:cxn>
              <a:cxn ang="0">
                <a:pos x="2147483647" y="112358375"/>
              </a:cxn>
              <a:cxn ang="0">
                <a:pos x="2147483647" y="145607708"/>
              </a:cxn>
              <a:cxn ang="0">
                <a:pos x="2147483647" y="191468488"/>
              </a:cxn>
              <a:cxn ang="0">
                <a:pos x="2147483647" y="245354636"/>
              </a:cxn>
              <a:cxn ang="0">
                <a:pos x="2147483647" y="304973650"/>
              </a:cxn>
              <a:cxn ang="0">
                <a:pos x="2147483647" y="366886239"/>
              </a:cxn>
              <a:cxn ang="0">
                <a:pos x="2147483647" y="425358465"/>
              </a:cxn>
              <a:cxn ang="0">
                <a:pos x="2147483647" y="425358465"/>
              </a:cxn>
              <a:cxn ang="0">
                <a:pos x="2147483647" y="366886239"/>
              </a:cxn>
              <a:cxn ang="0">
                <a:pos x="2147483647" y="304973650"/>
              </a:cxn>
              <a:cxn ang="0">
                <a:pos x="2147483647" y="245354636"/>
              </a:cxn>
              <a:cxn ang="0">
                <a:pos x="2147483647" y="191468488"/>
              </a:cxn>
              <a:cxn ang="0">
                <a:pos x="2147483647" y="145607708"/>
              </a:cxn>
              <a:cxn ang="0">
                <a:pos x="2147483647" y="112358375"/>
              </a:cxn>
              <a:cxn ang="0">
                <a:pos x="2147483647" y="91721560"/>
              </a:cxn>
              <a:cxn ang="0">
                <a:pos x="2147483647" y="85988694"/>
              </a:cxn>
              <a:cxn ang="0">
                <a:pos x="2147483647" y="82549404"/>
              </a:cxn>
              <a:cxn ang="0">
                <a:pos x="2147483647" y="80255829"/>
              </a:cxn>
              <a:cxn ang="0">
                <a:pos x="2147483647" y="77963326"/>
              </a:cxn>
              <a:cxn ang="0">
                <a:pos x="1509579464" y="80255829"/>
              </a:cxn>
              <a:cxn ang="0">
                <a:pos x="488620272" y="82549404"/>
              </a:cxn>
              <a:cxn ang="0">
                <a:pos x="0" y="5732865"/>
              </a:cxn>
              <a:cxn ang="0">
                <a:pos x="990098593" y="2292503"/>
              </a:cxn>
              <a:cxn ang="0">
                <a:pos x="2047062886" y="0"/>
              </a:cxn>
            </a:cxnLst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20370" y="473075"/>
            <a:ext cx="81832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二、网上保全申请录入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、进入保全页面：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16560" y="1610360"/>
            <a:ext cx="3380740" cy="2529840"/>
            <a:chOff x="656" y="2536"/>
            <a:chExt cx="5324" cy="3984"/>
          </a:xfrm>
        </p:grpSpPr>
        <p:sp>
          <p:nvSpPr>
            <p:cNvPr id="3" name="文本框 2"/>
            <p:cNvSpPr txBox="1"/>
            <p:nvPr/>
          </p:nvSpPr>
          <p:spPr>
            <a:xfrm>
              <a:off x="2287" y="2536"/>
              <a:ext cx="1845" cy="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56" y="3456"/>
              <a:ext cx="5324" cy="3064"/>
              <a:chOff x="656" y="3456"/>
              <a:chExt cx="5324" cy="3064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" y="3456"/>
                <a:ext cx="5325" cy="220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2777" y="4844"/>
                <a:ext cx="1588" cy="5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319" y="5940"/>
                <a:ext cx="4503" cy="580"/>
              </a:xfrm>
              <a:prstGeom prst="rect">
                <a:avLst/>
              </a:prstGeom>
              <a:noFill/>
              <a:ln w="12700" cmpd="sng">
                <a:solidFill>
                  <a:schemeClr val="accent1"/>
                </a:solidFill>
                <a:prstDash val="lg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点击进入</a:t>
                </a: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“</a:t>
                </a:r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个人首页</a:t>
                </a: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”</a:t>
                </a:r>
                <a:endPara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664710" y="537845"/>
            <a:ext cx="3653155" cy="4066540"/>
            <a:chOff x="7346" y="847"/>
            <a:chExt cx="5753" cy="6404"/>
          </a:xfrm>
        </p:grpSpPr>
        <p:sp>
          <p:nvSpPr>
            <p:cNvPr id="11" name="文本框 10"/>
            <p:cNvSpPr txBox="1"/>
            <p:nvPr/>
          </p:nvSpPr>
          <p:spPr>
            <a:xfrm>
              <a:off x="7582" y="4831"/>
              <a:ext cx="1664" cy="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9" y="847"/>
              <a:ext cx="3450" cy="640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矩形 12"/>
            <p:cNvSpPr/>
            <p:nvPr/>
          </p:nvSpPr>
          <p:spPr>
            <a:xfrm>
              <a:off x="9828" y="6096"/>
              <a:ext cx="1588" cy="5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46" y="5645"/>
              <a:ext cx="2137" cy="1452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点击进入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诉讼保全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20370" y="473075"/>
            <a:ext cx="81832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二、网上保全申请录入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、保全申请录入：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6560" y="456565"/>
            <a:ext cx="8195310" cy="2018030"/>
            <a:chOff x="656" y="816"/>
            <a:chExt cx="12906" cy="31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" y="2310"/>
              <a:ext cx="12905" cy="16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9546" y="1365"/>
              <a:ext cx="1551" cy="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74" y="2484"/>
              <a:ext cx="1588" cy="567"/>
            </a:xfrm>
            <a:prstGeom prst="rect">
              <a:avLst/>
            </a:prstGeom>
            <a:noFill/>
            <a:ln>
              <a:solidFill>
                <a:srgbClr val="EF4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25" y="816"/>
              <a:ext cx="2137" cy="1452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点击进入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我要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保全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0370" y="2540635"/>
            <a:ext cx="8190230" cy="2581910"/>
            <a:chOff x="662" y="4001"/>
            <a:chExt cx="12898" cy="406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" y="4001"/>
              <a:ext cx="10221" cy="40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11418" y="4751"/>
              <a:ext cx="1551" cy="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884" y="5600"/>
              <a:ext cx="2677" cy="1452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点击进入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阅读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并同意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78" y="7373"/>
              <a:ext cx="1588" cy="5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424180" y="1012825"/>
            <a:ext cx="8183245" cy="922020"/>
            <a:chOff x="668" y="804"/>
            <a:chExt cx="12887" cy="1452"/>
          </a:xfrm>
        </p:grpSpPr>
        <p:sp>
          <p:nvSpPr>
            <p:cNvPr id="6" name="文本框 5"/>
            <p:cNvSpPr txBox="1"/>
            <p:nvPr/>
          </p:nvSpPr>
          <p:spPr>
            <a:xfrm>
              <a:off x="668" y="1240"/>
              <a:ext cx="1551" cy="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247" y="804"/>
              <a:ext cx="11309" cy="1452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选择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诉前、诉讼后执行前及非诉讼财产保全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或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诉中保全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注意：立案未结案案件申请保全，均为</a:t>
              </a:r>
              <a:r>
                <a:rPr lang="en-US" altLang="zh-CN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诉中保全</a:t>
              </a:r>
              <a:r>
                <a:rPr lang="en-US" altLang="zh-CN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lang="zh-CN" altLang="en-US" u="sng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1795" y="2447290"/>
            <a:ext cx="8215630" cy="1628775"/>
            <a:chOff x="617" y="2498"/>
            <a:chExt cx="12938" cy="25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" y="2498"/>
              <a:ext cx="12939" cy="24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矩形 11"/>
            <p:cNvSpPr/>
            <p:nvPr/>
          </p:nvSpPr>
          <p:spPr>
            <a:xfrm>
              <a:off x="3368" y="3332"/>
              <a:ext cx="5382" cy="552"/>
            </a:xfrm>
            <a:prstGeom prst="rect">
              <a:avLst/>
            </a:prstGeom>
            <a:noFill/>
            <a:ln>
              <a:solidFill>
                <a:srgbClr val="EF4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771" y="4227"/>
              <a:ext cx="2877" cy="836"/>
            </a:xfrm>
            <a:prstGeom prst="rect">
              <a:avLst/>
            </a:prstGeom>
            <a:noFill/>
            <a:ln>
              <a:solidFill>
                <a:srgbClr val="EF4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501015" y="2055495"/>
            <a:ext cx="3427874" cy="1337945"/>
            <a:chOff x="668" y="900"/>
            <a:chExt cx="12698" cy="2107"/>
          </a:xfrm>
        </p:grpSpPr>
        <p:sp>
          <p:nvSpPr>
            <p:cNvPr id="9" name="文本框 8"/>
            <p:cNvSpPr txBox="1"/>
            <p:nvPr/>
          </p:nvSpPr>
          <p:spPr>
            <a:xfrm>
              <a:off x="668" y="1240"/>
              <a:ext cx="1551" cy="145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40" y="900"/>
              <a:ext cx="10926" cy="2107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r>
                <a:rPr lang="zh-CN" altLang="en-US" b="1" u="sng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诉前保全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：对应选择起诉法院，点击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保存并进入下一步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endParaRPr lang="en-US" altLang="zh-CN" u="sng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80" y="3175"/>
            <a:ext cx="3785870" cy="5160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4686935" y="20320"/>
            <a:ext cx="3088640" cy="290830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49825" y="4872355"/>
            <a:ext cx="3088640" cy="290830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501015" y="2055495"/>
            <a:ext cx="3407357" cy="1753235"/>
            <a:chOff x="668" y="900"/>
            <a:chExt cx="12622" cy="2761"/>
          </a:xfrm>
        </p:grpSpPr>
        <p:sp>
          <p:nvSpPr>
            <p:cNvPr id="9" name="文本框 8"/>
            <p:cNvSpPr txBox="1"/>
            <p:nvPr/>
          </p:nvSpPr>
          <p:spPr>
            <a:xfrm>
              <a:off x="668" y="1528"/>
              <a:ext cx="1551" cy="145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64" y="900"/>
              <a:ext cx="10926" cy="2761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r>
                <a:rPr lang="zh-CN" altLang="en-US" b="1" u="sng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诉中保全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：输入立案号，点击查询后，选中对应选择起诉法院，点击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保存并进入下一步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endParaRPr lang="en-US" altLang="zh-CN" u="sng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59225" y="904240"/>
            <a:ext cx="4648200" cy="3285490"/>
            <a:chOff x="6235" y="1424"/>
            <a:chExt cx="7320" cy="517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5" y="1424"/>
              <a:ext cx="7320" cy="51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6" name="矩形 15"/>
            <p:cNvSpPr/>
            <p:nvPr/>
          </p:nvSpPr>
          <p:spPr>
            <a:xfrm>
              <a:off x="7154" y="2037"/>
              <a:ext cx="6401" cy="45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434" y="2911"/>
              <a:ext cx="2737" cy="5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526" y="6030"/>
              <a:ext cx="2737" cy="5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509905" y="767080"/>
            <a:ext cx="7992110" cy="506730"/>
            <a:chOff x="668" y="1239"/>
            <a:chExt cx="12432" cy="798"/>
          </a:xfrm>
        </p:grpSpPr>
        <p:sp>
          <p:nvSpPr>
            <p:cNvPr id="9" name="文本框 8"/>
            <p:cNvSpPr txBox="1"/>
            <p:nvPr/>
          </p:nvSpPr>
          <p:spPr>
            <a:xfrm>
              <a:off x="668" y="1366"/>
              <a:ext cx="1373" cy="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74" y="1239"/>
              <a:ext cx="10926" cy="798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按实际情况录入下列信息</a:t>
              </a:r>
              <a:endParaRPr lang="zh-CN" altLang="en-US" u="sng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" y="1598295"/>
            <a:ext cx="8190865" cy="2745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矩形 15"/>
          <p:cNvSpPr/>
          <p:nvPr/>
        </p:nvSpPr>
        <p:spPr>
          <a:xfrm>
            <a:off x="2091055" y="2117725"/>
            <a:ext cx="6141085" cy="384810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91055" y="2567940"/>
            <a:ext cx="2334260" cy="342900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25135" y="2567940"/>
            <a:ext cx="2706370" cy="342900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091055" y="3018155"/>
            <a:ext cx="2334895" cy="362585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091055" y="3448050"/>
            <a:ext cx="2658110" cy="393700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091055" y="3912870"/>
            <a:ext cx="2658110" cy="393700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720715" y="3346450"/>
            <a:ext cx="2595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B5FD1"/>
                </a:solidFill>
              </a:rPr>
              <a:t>分别选择录入</a:t>
            </a:r>
            <a:endParaRPr lang="zh-CN" altLang="en-US" b="1">
              <a:solidFill>
                <a:srgbClr val="0B5FD1"/>
              </a:solidFill>
            </a:endParaRPr>
          </a:p>
        </p:txBody>
      </p:sp>
      <p:cxnSp>
        <p:nvCxnSpPr>
          <p:cNvPr id="17" name="直接箭头连接符 16"/>
          <p:cNvCxnSpPr>
            <a:stCxn id="13" idx="3"/>
            <a:endCxn id="15" idx="1"/>
          </p:cNvCxnSpPr>
          <p:nvPr/>
        </p:nvCxnSpPr>
        <p:spPr>
          <a:xfrm flipV="1">
            <a:off x="4749165" y="3530600"/>
            <a:ext cx="971550" cy="1143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6515735" y="2910840"/>
            <a:ext cx="321945" cy="5251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-317"/>
            <a:ext cx="3757613" cy="582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509905" y="469265"/>
            <a:ext cx="7992110" cy="506730"/>
            <a:chOff x="668" y="1109"/>
            <a:chExt cx="12432" cy="798"/>
          </a:xfrm>
        </p:grpSpPr>
        <p:sp>
          <p:nvSpPr>
            <p:cNvPr id="9" name="文本框 8"/>
            <p:cNvSpPr txBox="1"/>
            <p:nvPr/>
          </p:nvSpPr>
          <p:spPr>
            <a:xfrm>
              <a:off x="668" y="1302"/>
              <a:ext cx="15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第六步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74" y="1109"/>
              <a:ext cx="10926" cy="798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lgDash"/>
            </a:ln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u="sng">
                  <a:solidFill>
                    <a:srgbClr val="0B5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按实际情况录入下列信息</a:t>
              </a:r>
              <a:endParaRPr lang="zh-CN" altLang="en-US" u="sng">
                <a:solidFill>
                  <a:srgbClr val="0B5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1021715"/>
            <a:ext cx="8195310" cy="4046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509905" y="1336040"/>
            <a:ext cx="7821930" cy="1686560"/>
          </a:xfrm>
          <a:prstGeom prst="rect">
            <a:avLst/>
          </a:prstGeom>
          <a:noFill/>
          <a:ln>
            <a:solidFill>
              <a:srgbClr val="EF4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437005" y="2121535"/>
            <a:ext cx="2595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B5FD1"/>
                </a:solidFill>
              </a:rPr>
              <a:t>信息录入后，点击添加当事人信息，当事人信息包括：申请人、被申请人和厉害管关系人</a:t>
            </a:r>
            <a:endParaRPr lang="zh-CN" altLang="en-US" b="1">
              <a:solidFill>
                <a:srgbClr val="0B5FD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自定义设计方案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WPS 演示</Application>
  <PresentationFormat>全屏显示(16:9)</PresentationFormat>
  <Paragraphs>100</Paragraphs>
  <Slides>20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Arial Unicode MS</vt:lpstr>
      <vt:lpstr>Agency FB</vt:lpstr>
      <vt:lpstr>Segoe Print</vt:lpstr>
      <vt:lpstr>自定义设计方案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教育培訓</dc:title>
  <dc:creator/>
  <cp:keywords>第一PPT模板网：www.1ppt.com</cp:keywords>
  <cp:lastModifiedBy>隐影</cp:lastModifiedBy>
  <cp:revision>15</cp:revision>
  <dcterms:created xsi:type="dcterms:W3CDTF">2016-09-20T02:06:00Z</dcterms:created>
  <dcterms:modified xsi:type="dcterms:W3CDTF">2020-09-17T06:47:53Z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